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13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878335-C7F2-4B80-9E41-EEFF0A83B03F}" type="datetimeFigureOut">
              <a:rPr lang="en-AU" smtClean="0"/>
              <a:pPr/>
              <a:t>1/09/2010</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CCAF9D-4B8A-4F77-925E-778A72412347}"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www.clker.com/clipart-chiton-clothing.html" TargetMode="External"/><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6000" b="-16000"/>
          </a:stretch>
        </a:blipFill>
        <a:effectLst/>
      </p:bgPr>
    </p:bg>
    <p:spTree>
      <p:nvGrpSpPr>
        <p:cNvPr id="1" name=""/>
        <p:cNvGrpSpPr/>
        <p:nvPr/>
      </p:nvGrpSpPr>
      <p:grpSpPr>
        <a:xfrm>
          <a:off x="0" y="0"/>
          <a:ext cx="0" cy="0"/>
          <a:chOff x="0" y="0"/>
          <a:chExt cx="0" cy="0"/>
        </a:xfrm>
      </p:grpSpPr>
      <p:sp>
        <p:nvSpPr>
          <p:cNvPr id="5" name="Rectangle 4"/>
          <p:cNvSpPr/>
          <p:nvPr/>
        </p:nvSpPr>
        <p:spPr>
          <a:xfrm>
            <a:off x="-609600" y="228600"/>
            <a:ext cx="10294805" cy="2431435"/>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endParaRPr lang="en-US" sz="8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Pythia" pitchFamily="34" charset="0"/>
            </a:endParaRPr>
          </a:p>
          <a:p>
            <a:pPr algn="ctr"/>
            <a:endParaRPr lang="en-US" sz="7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Pythia" pitchFamily="34" charset="0"/>
            </a:endParaRPr>
          </a:p>
        </p:txBody>
      </p:sp>
      <p:sp>
        <p:nvSpPr>
          <p:cNvPr id="7" name="Rectangle 6"/>
          <p:cNvSpPr/>
          <p:nvPr/>
        </p:nvSpPr>
        <p:spPr>
          <a:xfrm>
            <a:off x="1770360" y="5029200"/>
            <a:ext cx="5727145" cy="954107"/>
          </a:xfrm>
          <a:prstGeom prst="rect">
            <a:avLst/>
          </a:prstGeom>
          <a:noFill/>
        </p:spPr>
        <p:txBody>
          <a:bodyPr wrap="none" lIns="91440" tIns="45720" rIns="91440" bIns="45720">
            <a:spAutoFit/>
          </a:bodyPr>
          <a:lstStyle/>
          <a:p>
            <a:pPr algn="ctr"/>
            <a:r>
              <a:rPr lang="en-US"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lbertus MT" pitchFamily="18" charset="0"/>
              </a:rPr>
              <a:t>By Mollie Cooper, Bella </a:t>
            </a:r>
          </a:p>
          <a:p>
            <a:pPr algn="ct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lbertus MT" pitchFamily="18" charset="0"/>
              </a:rPr>
              <a:t>Zugna, Nicola Ivec &amp; Sabrina Jessup</a:t>
            </a:r>
            <a:endParaRPr lang="en-US"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lbertus MT" pitchFamily="18" charset="0"/>
            </a:endParaRPr>
          </a:p>
        </p:txBody>
      </p:sp>
      <p:pic>
        <p:nvPicPr>
          <p:cNvPr id="2050" name="Picture 2"/>
          <p:cNvPicPr>
            <a:picLocks noChangeAspect="1" noChangeArrowheads="1"/>
          </p:cNvPicPr>
          <p:nvPr/>
        </p:nvPicPr>
        <p:blipFill>
          <a:blip r:embed="rId3" cstate="print"/>
          <a:srcRect/>
          <a:stretch>
            <a:fillRect/>
          </a:stretch>
        </p:blipFill>
        <p:spPr bwMode="auto">
          <a:xfrm>
            <a:off x="152400" y="228600"/>
            <a:ext cx="8967787" cy="407382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3" name="Rectangle 2"/>
          <p:cNvSpPr/>
          <p:nvPr/>
        </p:nvSpPr>
        <p:spPr>
          <a:xfrm>
            <a:off x="990600" y="3276600"/>
            <a:ext cx="7391400" cy="3539430"/>
          </a:xfrm>
          <a:prstGeom prst="rect">
            <a:avLst/>
          </a:prstGeom>
        </p:spPr>
        <p:txBody>
          <a:bodyPr wrap="square">
            <a:spAutoFit/>
          </a:bodyPr>
          <a:lstStyle/>
          <a:p>
            <a:r>
              <a:rPr lang="en-AU" sz="2800" dirty="0" smtClean="0">
                <a:latin typeface="CordiaUPC" pitchFamily="34" charset="-34"/>
                <a:cs typeface="CordiaUPC" pitchFamily="34" charset="-34"/>
              </a:rPr>
              <a:t>A form of Ancient Greek entertainment that is still happening today is street art, such as busking. In the city in Ancient Greece, it was popular for poets and singers of any ability to perform on the streets. </a:t>
            </a:r>
          </a:p>
          <a:p>
            <a:r>
              <a:rPr lang="en-AU" sz="2800" dirty="0" smtClean="0">
                <a:latin typeface="CordiaUPC" pitchFamily="34" charset="-34"/>
                <a:cs typeface="CordiaUPC" pitchFamily="34" charset="-34"/>
              </a:rPr>
              <a:t>In ancient Greece, the entertainers were travelling performers. And people used to refer to them if they wanted to know the news from other places, because there was no newspapers, T.V or internet. So travelling street artists delivered the news even if it was a little out of date - but it was still the fastest way to know the news. </a:t>
            </a:r>
            <a:endParaRPr lang="en-AU" sz="2800" dirty="0">
              <a:latin typeface="CordiaUPC" pitchFamily="34" charset="-34"/>
              <a:cs typeface="CordiaUPC" pitchFamily="34" charset="-34"/>
            </a:endParaRPr>
          </a:p>
        </p:txBody>
      </p:sp>
      <p:pic>
        <p:nvPicPr>
          <p:cNvPr id="1026" name="Picture 2"/>
          <p:cNvPicPr>
            <a:picLocks noChangeAspect="1" noChangeArrowheads="1"/>
          </p:cNvPicPr>
          <p:nvPr/>
        </p:nvPicPr>
        <p:blipFill>
          <a:blip r:embed="rId2" cstate="print"/>
          <a:srcRect/>
          <a:stretch>
            <a:fillRect/>
          </a:stretch>
        </p:blipFill>
        <p:spPr bwMode="auto">
          <a:xfrm>
            <a:off x="762000" y="228600"/>
            <a:ext cx="7772400" cy="169947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3276600" y="2286000"/>
            <a:ext cx="3048001" cy="68317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3429000" y="304800"/>
            <a:ext cx="2480166" cy="923330"/>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A Love of Thunder" pitchFamily="2" charset="0"/>
              </a:rPr>
              <a:t>MUSIC</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A Love of Thunder" pitchFamily="2" charset="0"/>
            </a:endParaRPr>
          </a:p>
        </p:txBody>
      </p:sp>
      <p:sp>
        <p:nvSpPr>
          <p:cNvPr id="3" name="Rectangle 2"/>
          <p:cNvSpPr/>
          <p:nvPr/>
        </p:nvSpPr>
        <p:spPr>
          <a:xfrm>
            <a:off x="762000" y="1295400"/>
            <a:ext cx="8153400" cy="2862322"/>
          </a:xfrm>
          <a:prstGeom prst="rect">
            <a:avLst/>
          </a:prstGeom>
        </p:spPr>
        <p:txBody>
          <a:bodyPr wrap="square">
            <a:spAutoFit/>
          </a:bodyPr>
          <a:lstStyle/>
          <a:p>
            <a:r>
              <a:rPr lang="en-AU" sz="3600" dirty="0" smtClean="0">
                <a:latin typeface="CordiaUPC" pitchFamily="34" charset="-34"/>
                <a:cs typeface="CordiaUPC" pitchFamily="34" charset="-34"/>
              </a:rPr>
              <a:t>Greeks, especially rich ones, had a lot of leftover time to spend talking, giving dinner parties, going to the gymnasium and playing all kinds of games. Music was a very big part of entertainment. There was music played at births, weddings, weddings and funerals. </a:t>
            </a:r>
            <a:endParaRPr lang="en-AU" sz="3600" dirty="0">
              <a:latin typeface="CordiaUPC" pitchFamily="34" charset="-34"/>
              <a:cs typeface="CordiaUPC" pitchFamily="34" charset="-34"/>
            </a:endParaRPr>
          </a:p>
        </p:txBody>
      </p:sp>
      <p:pic>
        <p:nvPicPr>
          <p:cNvPr id="7172" name="Picture 4" descr="http://wondersmith.com/heroes/hetairae.jpg"/>
          <p:cNvPicPr>
            <a:picLocks noChangeAspect="1" noChangeArrowheads="1"/>
          </p:cNvPicPr>
          <p:nvPr/>
        </p:nvPicPr>
        <p:blipFill>
          <a:blip r:embed="rId2" cstate="print"/>
          <a:srcRect/>
          <a:stretch>
            <a:fillRect/>
          </a:stretch>
        </p:blipFill>
        <p:spPr bwMode="auto">
          <a:xfrm>
            <a:off x="2362200" y="4114800"/>
            <a:ext cx="3962400" cy="2342088"/>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FBEAC7"/>
            </a:gs>
            <a:gs pos="17999">
              <a:srgbClr val="FEE7F2"/>
            </a:gs>
            <a:gs pos="36000">
              <a:srgbClr val="FAC77D"/>
            </a:gs>
            <a:gs pos="61000">
              <a:srgbClr val="FBA97D"/>
            </a:gs>
            <a:gs pos="82001">
              <a:srgbClr val="FBD49C"/>
            </a:gs>
            <a:gs pos="100000">
              <a:srgbClr val="FEE7F2"/>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381000" y="1371600"/>
            <a:ext cx="8077200" cy="2554545"/>
          </a:xfrm>
          <a:prstGeom prst="rect">
            <a:avLst/>
          </a:prstGeom>
        </p:spPr>
        <p:txBody>
          <a:bodyPr wrap="square">
            <a:spAutoFit/>
          </a:bodyPr>
          <a:lstStyle/>
          <a:p>
            <a:r>
              <a:rPr lang="en-AU" sz="3200" dirty="0" smtClean="0">
                <a:latin typeface="CordiaUPC" pitchFamily="34" charset="-34"/>
                <a:cs typeface="CordiaUPC" pitchFamily="34" charset="-34"/>
              </a:rPr>
              <a:t>The type of musical instruments they used were harps, lyres (a type of Greek string instrument), kitharas (a type of lyre), and wind instruments such as the syrinx, and pan pipes. </a:t>
            </a:r>
          </a:p>
          <a:p>
            <a:r>
              <a:rPr lang="en-AU" sz="3200" dirty="0" smtClean="0">
                <a:latin typeface="CordiaUPC" pitchFamily="34" charset="-34"/>
                <a:cs typeface="CordiaUPC" pitchFamily="34" charset="-34"/>
              </a:rPr>
              <a:t>Greek men did not dance, and only watched dancers perform at celebrations and parties. </a:t>
            </a:r>
            <a:endParaRPr lang="en-AU" sz="3200" dirty="0">
              <a:latin typeface="CordiaUPC" pitchFamily="34" charset="-34"/>
              <a:cs typeface="CordiaUPC" pitchFamily="34" charset="-34"/>
            </a:endParaRPr>
          </a:p>
        </p:txBody>
      </p:sp>
      <p:pic>
        <p:nvPicPr>
          <p:cNvPr id="4098" name="Picture 2"/>
          <p:cNvPicPr>
            <a:picLocks noChangeAspect="1" noChangeArrowheads="1"/>
          </p:cNvPicPr>
          <p:nvPr/>
        </p:nvPicPr>
        <p:blipFill>
          <a:blip r:embed="rId2" cstate="print"/>
          <a:srcRect/>
          <a:stretch>
            <a:fillRect/>
          </a:stretch>
        </p:blipFill>
        <p:spPr bwMode="auto">
          <a:xfrm>
            <a:off x="2057400" y="533400"/>
            <a:ext cx="5181600" cy="963694"/>
          </a:xfrm>
          <a:prstGeom prst="rect">
            <a:avLst/>
          </a:prstGeom>
          <a:noFill/>
          <a:ln w="9525">
            <a:noFill/>
            <a:miter lim="800000"/>
            <a:headEnd/>
            <a:tailEnd/>
          </a:ln>
        </p:spPr>
      </p:pic>
      <p:pic>
        <p:nvPicPr>
          <p:cNvPr id="5" name="Picture 2" descr="http://www.mishkanministries.org/images/lyre.jpg"/>
          <p:cNvPicPr>
            <a:picLocks noChangeAspect="1" noChangeArrowheads="1"/>
          </p:cNvPicPr>
          <p:nvPr/>
        </p:nvPicPr>
        <p:blipFill>
          <a:blip r:embed="rId3" cstate="print"/>
          <a:srcRect/>
          <a:stretch>
            <a:fillRect/>
          </a:stretch>
        </p:blipFill>
        <p:spPr bwMode="auto">
          <a:xfrm>
            <a:off x="3581400" y="3352800"/>
            <a:ext cx="2209800" cy="2898280"/>
          </a:xfrm>
          <a:prstGeom prst="rect">
            <a:avLst/>
          </a:prstGeom>
          <a:noFill/>
        </p:spPr>
      </p:pic>
      <p:sp>
        <p:nvSpPr>
          <p:cNvPr id="6" name="TextBox 5"/>
          <p:cNvSpPr txBox="1"/>
          <p:nvPr/>
        </p:nvSpPr>
        <p:spPr>
          <a:xfrm>
            <a:off x="4419600" y="6324600"/>
            <a:ext cx="2743200" cy="369332"/>
          </a:xfrm>
          <a:prstGeom prst="rect">
            <a:avLst/>
          </a:prstGeom>
          <a:noFill/>
        </p:spPr>
        <p:txBody>
          <a:bodyPr wrap="square" rtlCol="0">
            <a:spAutoFit/>
          </a:bodyPr>
          <a:lstStyle/>
          <a:p>
            <a:r>
              <a:rPr lang="en-AU" dirty="0" smtClean="0"/>
              <a:t>LYRE</a:t>
            </a:r>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000000"/>
            </a:gs>
            <a:gs pos="39999">
              <a:srgbClr val="0A128C"/>
            </a:gs>
            <a:gs pos="70000">
              <a:srgbClr val="181CC7"/>
            </a:gs>
            <a:gs pos="88000">
              <a:srgbClr val="7005D4"/>
            </a:gs>
            <a:gs pos="100000">
              <a:srgbClr val="8C3D91"/>
            </a:gs>
          </a:gsLst>
          <a:lin ang="5400000" scaled="0"/>
        </a:gra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381000" y="2133600"/>
            <a:ext cx="8763000"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buFont typeface="Arial" pitchFamily="34" charset="0"/>
              <a:buChar char="•"/>
              <a:tabLst>
                <a:tab pos="457200" algn="l"/>
              </a:tabLst>
            </a:pPr>
            <a:r>
              <a:rPr lang="en-AU" sz="2000" dirty="0" smtClean="0">
                <a:solidFill>
                  <a:schemeClr val="bg1"/>
                </a:solidFill>
                <a:latin typeface="Century Gothic" pitchFamily="34" charset="0"/>
                <a:ea typeface="Times New Roman" pitchFamily="18" charset="0"/>
                <a:cs typeface="Arial" pitchFamily="34" charset="0"/>
              </a:rPr>
              <a:t>The Greek diet was consisted of foods that were easily raised in the rocky terrain of Greece. </a:t>
            </a:r>
            <a:endParaRPr kumimoji="0" lang="en-AU"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ctr" latinLnBrk="0" hangingPunct="0">
              <a:lnSpc>
                <a:spcPct val="100000"/>
              </a:lnSpc>
              <a:spcBef>
                <a:spcPct val="0"/>
              </a:spcBef>
              <a:spcAft>
                <a:spcPct val="0"/>
              </a:spcAft>
              <a:buClrTx/>
              <a:buSzTx/>
              <a:buFontTx/>
              <a:buChar char="•"/>
              <a:tabLst>
                <a:tab pos="457200" algn="l"/>
              </a:tabLst>
            </a:pPr>
            <a:r>
              <a:rPr kumimoji="0" lang="en-AU" sz="2000" b="0" i="0" u="none" strike="noStrike" cap="none" normalizeH="0" baseline="0" dirty="0" smtClean="0">
                <a:ln>
                  <a:noFill/>
                </a:ln>
                <a:solidFill>
                  <a:schemeClr val="bg1"/>
                </a:solidFill>
                <a:effectLst/>
                <a:latin typeface="Century Gothic" pitchFamily="34" charset="0"/>
                <a:ea typeface="Calibri" pitchFamily="34" charset="0"/>
                <a:cs typeface="Times New Roman" pitchFamily="18" charset="0"/>
              </a:rPr>
              <a:t>Breakfast was eaten at the rise of the sun and was bread dipped in wine. </a:t>
            </a:r>
            <a:endParaRPr kumimoji="0" lang="en-AU"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ctr" latinLnBrk="0" hangingPunct="0">
              <a:lnSpc>
                <a:spcPct val="100000"/>
              </a:lnSpc>
              <a:spcBef>
                <a:spcPct val="0"/>
              </a:spcBef>
              <a:spcAft>
                <a:spcPct val="0"/>
              </a:spcAft>
              <a:buClrTx/>
              <a:buSzTx/>
              <a:buFontTx/>
              <a:buChar char="•"/>
              <a:tabLst>
                <a:tab pos="457200" algn="l"/>
              </a:tabLst>
            </a:pPr>
            <a:r>
              <a:rPr kumimoji="0" lang="en-AU" sz="2000" b="0" i="0" u="none" strike="noStrike" cap="none" normalizeH="0" baseline="0" dirty="0" smtClean="0">
                <a:ln>
                  <a:noFill/>
                </a:ln>
                <a:solidFill>
                  <a:schemeClr val="bg1"/>
                </a:solidFill>
                <a:effectLst/>
                <a:latin typeface="Century Gothic" pitchFamily="34" charset="0"/>
                <a:ea typeface="Calibri" pitchFamily="34" charset="0"/>
                <a:cs typeface="Times New Roman" pitchFamily="18" charset="0"/>
              </a:rPr>
              <a:t>Lunch was the same, along with some olives, figs, cheese or dried fish.</a:t>
            </a:r>
            <a:endParaRPr kumimoji="0" lang="en-AU"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ctr" latinLnBrk="0" hangingPunct="0">
              <a:lnSpc>
                <a:spcPct val="100000"/>
              </a:lnSpc>
              <a:spcBef>
                <a:spcPct val="0"/>
              </a:spcBef>
              <a:spcAft>
                <a:spcPct val="0"/>
              </a:spcAft>
              <a:buClrTx/>
              <a:buSzTx/>
              <a:buFontTx/>
              <a:buChar char="•"/>
              <a:tabLst>
                <a:tab pos="457200" algn="l"/>
              </a:tabLst>
            </a:pPr>
            <a:r>
              <a:rPr kumimoji="0" lang="en-AU" sz="2000" b="0" i="0" u="none" strike="noStrike" cap="none" normalizeH="0" baseline="0" dirty="0" smtClean="0">
                <a:ln>
                  <a:noFill/>
                </a:ln>
                <a:solidFill>
                  <a:schemeClr val="bg1"/>
                </a:solidFill>
                <a:effectLst/>
                <a:latin typeface="Century Gothic" pitchFamily="34" charset="0"/>
                <a:ea typeface="Calibri" pitchFamily="34" charset="0"/>
                <a:cs typeface="Times New Roman" pitchFamily="18" charset="0"/>
              </a:rPr>
              <a:t>Supper was the main meal of the day. It was eaten near sunset. It consisted of vegetables, fruit, fish and sometimes, honey cakes. </a:t>
            </a:r>
            <a:endParaRPr kumimoji="0" lang="en-AU"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ctr" latinLnBrk="0" hangingPunct="0">
              <a:lnSpc>
                <a:spcPct val="100000"/>
              </a:lnSpc>
              <a:spcBef>
                <a:spcPct val="0"/>
              </a:spcBef>
              <a:spcAft>
                <a:spcPct val="0"/>
              </a:spcAft>
              <a:buClrTx/>
              <a:buSzTx/>
              <a:buFontTx/>
              <a:buChar char="•"/>
              <a:tabLst>
                <a:tab pos="457200" algn="l"/>
              </a:tabLst>
            </a:pPr>
            <a:r>
              <a:rPr kumimoji="0" lang="en-AU" sz="2000" b="0" i="0" u="none" strike="noStrike" cap="none" normalizeH="0" baseline="0" dirty="0" smtClean="0">
                <a:ln>
                  <a:noFill/>
                </a:ln>
                <a:solidFill>
                  <a:schemeClr val="bg1"/>
                </a:solidFill>
                <a:effectLst/>
                <a:latin typeface="Century Gothic" pitchFamily="34" charset="0"/>
                <a:ea typeface="Calibri" pitchFamily="34" charset="0"/>
                <a:cs typeface="Times New Roman" pitchFamily="18" charset="0"/>
              </a:rPr>
              <a:t>The Ancient Greeks didn't know about sugar so they used natural honey as a sweetener.</a:t>
            </a:r>
            <a:endParaRPr kumimoji="0" lang="en-AU"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endParaRPr>
          </a:p>
        </p:txBody>
      </p:sp>
      <p:pic>
        <p:nvPicPr>
          <p:cNvPr id="2050" name="Picture 2"/>
          <p:cNvPicPr>
            <a:picLocks noChangeAspect="1" noChangeArrowheads="1"/>
          </p:cNvPicPr>
          <p:nvPr/>
        </p:nvPicPr>
        <p:blipFill>
          <a:blip r:embed="rId2" cstate="print"/>
          <a:srcRect/>
          <a:stretch>
            <a:fillRect/>
          </a:stretch>
        </p:blipFill>
        <p:spPr bwMode="auto">
          <a:xfrm>
            <a:off x="1295400" y="533400"/>
            <a:ext cx="7239000" cy="1437798"/>
          </a:xfrm>
          <a:prstGeom prst="rect">
            <a:avLst/>
          </a:prstGeom>
          <a:noFill/>
          <a:ln w="9525">
            <a:noFill/>
            <a:miter lim="800000"/>
            <a:headEnd/>
            <a:tailEnd/>
          </a:ln>
        </p:spPr>
      </p:pic>
      <p:pic>
        <p:nvPicPr>
          <p:cNvPr id="2051" name="Picture 3" descr="image001"/>
          <p:cNvPicPr>
            <a:picLocks noChangeAspect="1" noChangeArrowheads="1"/>
          </p:cNvPicPr>
          <p:nvPr/>
        </p:nvPicPr>
        <p:blipFill>
          <a:blip r:embed="rId3" cstate="print"/>
          <a:srcRect/>
          <a:stretch>
            <a:fillRect/>
          </a:stretch>
        </p:blipFill>
        <p:spPr bwMode="auto">
          <a:xfrm>
            <a:off x="4114800" y="4927114"/>
            <a:ext cx="2438400" cy="1930886"/>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000" r="-2000"/>
          </a:stretch>
        </a:blipFill>
        <a:effectLst/>
      </p:bgPr>
    </p:bg>
    <p:spTree>
      <p:nvGrpSpPr>
        <p:cNvPr id="1" name=""/>
        <p:cNvGrpSpPr/>
        <p:nvPr/>
      </p:nvGrpSpPr>
      <p:grpSpPr>
        <a:xfrm>
          <a:off x="0" y="0"/>
          <a:ext cx="0" cy="0"/>
          <a:chOff x="0" y="0"/>
          <a:chExt cx="0" cy="0"/>
        </a:xfrm>
      </p:grpSpPr>
      <p:sp>
        <p:nvSpPr>
          <p:cNvPr id="2" name="Rectangle 1"/>
          <p:cNvSpPr/>
          <p:nvPr/>
        </p:nvSpPr>
        <p:spPr>
          <a:xfrm>
            <a:off x="304800" y="1905000"/>
            <a:ext cx="8839200" cy="4708981"/>
          </a:xfrm>
          <a:prstGeom prst="rect">
            <a:avLst/>
          </a:prstGeom>
          <a:effectLst>
            <a:outerShdw blurRad="50800" dist="38100" dir="13500000" algn="br" rotWithShape="0">
              <a:prstClr val="black">
                <a:alpha val="40000"/>
              </a:prstClr>
            </a:outerShdw>
          </a:effectLst>
        </p:spPr>
        <p:txBody>
          <a:bodyPr wrap="square">
            <a:spAutoFit/>
          </a:bodyPr>
          <a:lstStyle/>
          <a:p>
            <a:pPr lvl="0" eaLnBrk="0" fontAlgn="ctr" hangingPunct="0">
              <a:spcBef>
                <a:spcPct val="0"/>
              </a:spcBef>
              <a:spcAft>
                <a:spcPct val="0"/>
              </a:spcAft>
              <a:buFontTx/>
              <a:buChar char="•"/>
              <a:tabLst>
                <a:tab pos="457200" algn="l"/>
              </a:tabLst>
            </a:pPr>
            <a:r>
              <a:rPr lang="en-AU" sz="2400" dirty="0" smtClean="0">
                <a:solidFill>
                  <a:schemeClr val="bg1"/>
                </a:solidFill>
                <a:latin typeface="Century Gothic" pitchFamily="34" charset="0"/>
                <a:ea typeface="Calibri" pitchFamily="34" charset="0"/>
                <a:cs typeface="Times New Roman" pitchFamily="18" charset="0"/>
              </a:rPr>
              <a:t>Wine was the main drink in Ancient Greece. It was watered down though, to drink it straight it was considered barbaric.</a:t>
            </a:r>
            <a:endParaRPr lang="en-AU" sz="2400" dirty="0" smtClean="0">
              <a:solidFill>
                <a:schemeClr val="bg1"/>
              </a:solidFill>
              <a:latin typeface="Times New Roman" pitchFamily="18" charset="0"/>
              <a:ea typeface="Calibri" pitchFamily="34" charset="0"/>
              <a:cs typeface="Times New Roman" pitchFamily="18" charset="0"/>
            </a:endParaRPr>
          </a:p>
          <a:p>
            <a:pPr lvl="0" eaLnBrk="0" fontAlgn="ctr" hangingPunct="0">
              <a:spcBef>
                <a:spcPct val="0"/>
              </a:spcBef>
              <a:spcAft>
                <a:spcPct val="0"/>
              </a:spcAft>
              <a:buFontTx/>
              <a:buChar char="•"/>
              <a:tabLst>
                <a:tab pos="457200" algn="l"/>
              </a:tabLst>
            </a:pPr>
            <a:r>
              <a:rPr lang="en-AU" sz="2400" dirty="0" smtClean="0">
                <a:solidFill>
                  <a:schemeClr val="bg1"/>
                </a:solidFill>
                <a:latin typeface="Century Gothic" pitchFamily="34" charset="0"/>
                <a:ea typeface="Calibri" pitchFamily="34" charset="0"/>
                <a:cs typeface="Times New Roman" pitchFamily="18" charset="0"/>
              </a:rPr>
              <a:t>Milk wasn't drunk often because it was also considered barbaric.</a:t>
            </a:r>
            <a:endParaRPr lang="en-AU" sz="2400" dirty="0" smtClean="0">
              <a:solidFill>
                <a:schemeClr val="bg1"/>
              </a:solidFill>
              <a:latin typeface="Times New Roman" pitchFamily="18" charset="0"/>
              <a:ea typeface="Calibri" pitchFamily="34" charset="0"/>
              <a:cs typeface="Times New Roman" pitchFamily="18" charset="0"/>
            </a:endParaRPr>
          </a:p>
          <a:p>
            <a:pPr lvl="0" eaLnBrk="0" fontAlgn="ctr" hangingPunct="0">
              <a:spcBef>
                <a:spcPct val="0"/>
              </a:spcBef>
              <a:spcAft>
                <a:spcPct val="0"/>
              </a:spcAft>
              <a:buFontTx/>
              <a:buChar char="•"/>
              <a:tabLst>
                <a:tab pos="457200" algn="l"/>
              </a:tabLst>
            </a:pPr>
            <a:r>
              <a:rPr lang="en-AU" sz="2400" dirty="0" smtClean="0">
                <a:solidFill>
                  <a:schemeClr val="bg1"/>
                </a:solidFill>
                <a:latin typeface="Century Gothic" pitchFamily="34" charset="0"/>
                <a:ea typeface="Calibri" pitchFamily="34" charset="0"/>
                <a:cs typeface="Times New Roman" pitchFamily="18" charset="0"/>
              </a:rPr>
              <a:t>Water was another possible drink.</a:t>
            </a:r>
            <a:endParaRPr lang="en-AU" sz="2400" dirty="0" smtClean="0">
              <a:solidFill>
                <a:schemeClr val="bg1"/>
              </a:solidFill>
              <a:latin typeface="Times New Roman" pitchFamily="18" charset="0"/>
              <a:ea typeface="Calibri" pitchFamily="34" charset="0"/>
              <a:cs typeface="Times New Roman" pitchFamily="18" charset="0"/>
            </a:endParaRPr>
          </a:p>
          <a:p>
            <a:pPr lvl="0" eaLnBrk="0" fontAlgn="ctr" hangingPunct="0">
              <a:spcBef>
                <a:spcPct val="0"/>
              </a:spcBef>
              <a:spcAft>
                <a:spcPct val="0"/>
              </a:spcAft>
              <a:buFontTx/>
              <a:buChar char="•"/>
              <a:tabLst>
                <a:tab pos="457200" algn="l"/>
              </a:tabLst>
            </a:pPr>
            <a:r>
              <a:rPr lang="en-AU" sz="2400" dirty="0" smtClean="0">
                <a:solidFill>
                  <a:schemeClr val="bg1"/>
                </a:solidFill>
                <a:latin typeface="Century Gothic" pitchFamily="34" charset="0"/>
                <a:ea typeface="Calibri" pitchFamily="34" charset="0"/>
                <a:cs typeface="Times New Roman" pitchFamily="18" charset="0"/>
              </a:rPr>
              <a:t>The Ancient Greeks did not have eating utensils, like spoons, forks, and knifes; so they used their hands.</a:t>
            </a:r>
            <a:endParaRPr lang="en-AU" sz="2400" dirty="0" smtClean="0">
              <a:solidFill>
                <a:schemeClr val="bg1"/>
              </a:solidFill>
              <a:latin typeface="Times New Roman" pitchFamily="18" charset="0"/>
              <a:ea typeface="Calibri" pitchFamily="34" charset="0"/>
              <a:cs typeface="Times New Roman" pitchFamily="18" charset="0"/>
            </a:endParaRPr>
          </a:p>
          <a:p>
            <a:pPr lvl="0" eaLnBrk="0" fontAlgn="ctr" hangingPunct="0">
              <a:spcBef>
                <a:spcPct val="0"/>
              </a:spcBef>
              <a:spcAft>
                <a:spcPct val="0"/>
              </a:spcAft>
              <a:buFontTx/>
              <a:buChar char="•"/>
              <a:tabLst>
                <a:tab pos="457200" algn="l"/>
              </a:tabLst>
            </a:pPr>
            <a:r>
              <a:rPr lang="en-AU" sz="2400" dirty="0" smtClean="0">
                <a:solidFill>
                  <a:schemeClr val="bg1"/>
                </a:solidFill>
                <a:latin typeface="Century Gothic" pitchFamily="34" charset="0"/>
                <a:ea typeface="Calibri" pitchFamily="34" charset="0"/>
                <a:cs typeface="Times New Roman" pitchFamily="18" charset="0"/>
              </a:rPr>
              <a:t>Bread was used to scoop out thick soups and bread was also used as a napkin. After being used as a napkin, the bread was thrown on the floor for dogs or servants to clean up later.</a:t>
            </a:r>
            <a:endParaRPr lang="en-AU" sz="2400" dirty="0" smtClean="0">
              <a:solidFill>
                <a:schemeClr val="bg1"/>
              </a:solidFill>
              <a:latin typeface="Times New Roman" pitchFamily="18" charset="0"/>
              <a:ea typeface="Calibri" pitchFamily="34" charset="0"/>
              <a:cs typeface="Times New Roman" pitchFamily="18" charset="0"/>
            </a:endParaRPr>
          </a:p>
          <a:p>
            <a:pPr lvl="0" eaLnBrk="0" fontAlgn="base" hangingPunct="0">
              <a:spcBef>
                <a:spcPct val="0"/>
              </a:spcBef>
              <a:spcAft>
                <a:spcPct val="0"/>
              </a:spcAft>
              <a:tabLst>
                <a:tab pos="457200" algn="l"/>
              </a:tabLst>
            </a:pPr>
            <a:r>
              <a:rPr lang="en-AU" sz="1200" dirty="0" smtClean="0">
                <a:latin typeface="Times New Roman" pitchFamily="18" charset="0"/>
                <a:ea typeface="Calibri" pitchFamily="34" charset="0"/>
                <a:cs typeface="Times New Roman" pitchFamily="18" charset="0"/>
              </a:rPr>
              <a:t> </a:t>
            </a:r>
            <a:endParaRPr lang="en-AU" dirty="0" smtClean="0">
              <a:latin typeface="Arial" pitchFamily="34" charset="0"/>
              <a:cs typeface="Arial" pitchFamily="34" charset="0"/>
            </a:endParaRPr>
          </a:p>
        </p:txBody>
      </p:sp>
      <p:pic>
        <p:nvPicPr>
          <p:cNvPr id="3075" name="Picture 3"/>
          <p:cNvPicPr>
            <a:picLocks noChangeAspect="1" noChangeArrowheads="1"/>
          </p:cNvPicPr>
          <p:nvPr/>
        </p:nvPicPr>
        <p:blipFill>
          <a:blip r:embed="rId3" cstate="print"/>
          <a:srcRect/>
          <a:stretch>
            <a:fillRect/>
          </a:stretch>
        </p:blipFill>
        <p:spPr bwMode="auto">
          <a:xfrm>
            <a:off x="1219200" y="228600"/>
            <a:ext cx="7189350" cy="159067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000000"/>
            </a:gs>
            <a:gs pos="20000">
              <a:srgbClr val="000040"/>
            </a:gs>
            <a:gs pos="50000">
              <a:srgbClr val="400040"/>
            </a:gs>
            <a:gs pos="75000">
              <a:srgbClr val="8F0040"/>
            </a:gs>
            <a:gs pos="89999">
              <a:srgbClr val="F27300"/>
            </a:gs>
            <a:gs pos="100000">
              <a:srgbClr val="FFBF00"/>
            </a:gs>
          </a:gsLst>
          <a:lin ang="5400000" scaled="0"/>
        </a:gradFill>
        <a:effectLst/>
      </p:bgPr>
    </p:bg>
    <p:spTree>
      <p:nvGrpSpPr>
        <p:cNvPr id="1" name=""/>
        <p:cNvGrpSpPr/>
        <p:nvPr/>
      </p:nvGrpSpPr>
      <p:grpSpPr>
        <a:xfrm>
          <a:off x="0" y="0"/>
          <a:ext cx="0" cy="0"/>
          <a:chOff x="0" y="0"/>
          <a:chExt cx="0" cy="0"/>
        </a:xfrm>
      </p:grpSpPr>
      <p:sp>
        <p:nvSpPr>
          <p:cNvPr id="5" name="TextBox 4"/>
          <p:cNvSpPr txBox="1"/>
          <p:nvPr/>
        </p:nvSpPr>
        <p:spPr>
          <a:xfrm>
            <a:off x="3505200" y="1371600"/>
            <a:ext cx="5410200" cy="4524315"/>
          </a:xfrm>
          <a:prstGeom prst="rect">
            <a:avLst/>
          </a:prstGeom>
          <a:noFill/>
        </p:spPr>
        <p:txBody>
          <a:bodyPr wrap="square" rtlCol="0">
            <a:spAutoFit/>
          </a:bodyPr>
          <a:lstStyle/>
          <a:p>
            <a:pPr lvl="0" fontAlgn="base">
              <a:spcBef>
                <a:spcPct val="0"/>
              </a:spcBef>
              <a:spcAft>
                <a:spcPct val="0"/>
              </a:spcAft>
            </a:pPr>
            <a:r>
              <a:rPr lang="en-AU" sz="3600" dirty="0" smtClean="0">
                <a:solidFill>
                  <a:schemeClr val="bg1"/>
                </a:solidFill>
                <a:latin typeface="CordiaUPC" pitchFamily="34" charset="-34"/>
                <a:ea typeface="Calibri" pitchFamily="34" charset="0"/>
                <a:cs typeface="CordiaUPC" pitchFamily="34" charset="-34"/>
              </a:rPr>
              <a:t>Because the weather was so hot in Greece, people wore light and comfortable clothes. </a:t>
            </a:r>
            <a:endParaRPr lang="en-AU" sz="2400" dirty="0" smtClean="0">
              <a:solidFill>
                <a:schemeClr val="bg1"/>
              </a:solidFill>
              <a:latin typeface="CordiaUPC" pitchFamily="34" charset="-34"/>
              <a:ea typeface="Calibri" pitchFamily="34" charset="0"/>
              <a:cs typeface="CordiaUPC" pitchFamily="34" charset="-34"/>
            </a:endParaRPr>
          </a:p>
          <a:p>
            <a:pPr lvl="0" eaLnBrk="0" fontAlgn="base" hangingPunct="0">
              <a:spcBef>
                <a:spcPct val="0"/>
              </a:spcBef>
              <a:spcAft>
                <a:spcPct val="0"/>
              </a:spcAft>
            </a:pPr>
            <a:r>
              <a:rPr lang="en-AU" sz="3600" dirty="0" smtClean="0">
                <a:solidFill>
                  <a:schemeClr val="bg1"/>
                </a:solidFill>
                <a:latin typeface="CordiaUPC" pitchFamily="34" charset="-34"/>
                <a:ea typeface="Calibri" pitchFamily="34" charset="0"/>
                <a:cs typeface="CordiaUPC" pitchFamily="34" charset="-34"/>
              </a:rPr>
              <a:t> Women  wore a tunic made from a rectangular piece of cloth called a chiton. Servant men and women also wore these.</a:t>
            </a:r>
            <a:endParaRPr lang="en-AU" sz="2400" dirty="0" smtClean="0">
              <a:solidFill>
                <a:schemeClr val="bg1"/>
              </a:solidFill>
              <a:latin typeface="CordiaUPC" pitchFamily="34" charset="-34"/>
              <a:ea typeface="Calibri" pitchFamily="34" charset="0"/>
              <a:cs typeface="CordiaUPC" pitchFamily="34" charset="-34"/>
            </a:endParaRPr>
          </a:p>
          <a:p>
            <a:pPr lvl="0" eaLnBrk="0" fontAlgn="base" hangingPunct="0">
              <a:spcBef>
                <a:spcPct val="0"/>
              </a:spcBef>
              <a:spcAft>
                <a:spcPct val="0"/>
              </a:spcAft>
            </a:pPr>
            <a:r>
              <a:rPr lang="en-AU" sz="3600" dirty="0" smtClean="0">
                <a:solidFill>
                  <a:schemeClr val="bg1"/>
                </a:solidFill>
                <a:latin typeface="CordiaUPC" pitchFamily="34" charset="-34"/>
                <a:ea typeface="Calibri" pitchFamily="34" charset="0"/>
                <a:cs typeface="CordiaUPC" pitchFamily="34" charset="-34"/>
              </a:rPr>
              <a:t> </a:t>
            </a:r>
            <a:endParaRPr lang="en-AU" dirty="0"/>
          </a:p>
        </p:txBody>
      </p:sp>
      <p:pic>
        <p:nvPicPr>
          <p:cNvPr id="5124" name="Picture 4"/>
          <p:cNvPicPr>
            <a:picLocks noChangeAspect="1" noChangeArrowheads="1"/>
          </p:cNvPicPr>
          <p:nvPr/>
        </p:nvPicPr>
        <p:blipFill>
          <a:blip r:embed="rId2" cstate="print"/>
          <a:srcRect/>
          <a:stretch>
            <a:fillRect/>
          </a:stretch>
        </p:blipFill>
        <p:spPr bwMode="auto">
          <a:xfrm>
            <a:off x="914400" y="304800"/>
            <a:ext cx="7239000" cy="1024493"/>
          </a:xfrm>
          <a:prstGeom prst="rect">
            <a:avLst/>
          </a:prstGeom>
          <a:noFill/>
          <a:ln w="9525">
            <a:noFill/>
            <a:miter lim="800000"/>
            <a:headEnd/>
            <a:tailEnd/>
          </a:ln>
        </p:spPr>
      </p:pic>
      <p:pic>
        <p:nvPicPr>
          <p:cNvPr id="5126" name="Picture 6" descr="Chiton Clothing Clip Art">
            <a:hlinkClick r:id="rId3"/>
          </p:cNvPr>
          <p:cNvPicPr>
            <a:picLocks noChangeAspect="1" noChangeArrowheads="1"/>
          </p:cNvPicPr>
          <p:nvPr/>
        </p:nvPicPr>
        <p:blipFill>
          <a:blip r:embed="rId4" cstate="print"/>
          <a:srcRect/>
          <a:stretch>
            <a:fillRect/>
          </a:stretch>
        </p:blipFill>
        <p:spPr bwMode="auto">
          <a:xfrm>
            <a:off x="14190663" y="-26050875"/>
            <a:ext cx="1057275" cy="2857500"/>
          </a:xfrm>
          <a:prstGeom prst="rect">
            <a:avLst/>
          </a:prstGeom>
          <a:noFill/>
        </p:spPr>
      </p:pic>
      <p:pic>
        <p:nvPicPr>
          <p:cNvPr id="5128" name="Picture 8" descr="http://www.clker.com/cliparts/9/8/6/4/1237560510215538790warszawianka_chiton_(clothing).svg.hi.png"/>
          <p:cNvPicPr>
            <a:picLocks noChangeAspect="1" noChangeArrowheads="1"/>
          </p:cNvPicPr>
          <p:nvPr/>
        </p:nvPicPr>
        <p:blipFill>
          <a:blip r:embed="rId5" cstate="print">
            <a:lum bright="70000" contrast="-70000"/>
          </a:blip>
          <a:srcRect/>
          <a:stretch>
            <a:fillRect/>
          </a:stretch>
        </p:blipFill>
        <p:spPr bwMode="auto">
          <a:xfrm>
            <a:off x="990600" y="1371600"/>
            <a:ext cx="1905000" cy="5179217"/>
          </a:xfrm>
          <a:prstGeom prst="rect">
            <a:avLst/>
          </a:prstGeom>
          <a:noFill/>
          <a:effectLst>
            <a:outerShdw blurRad="63500" sx="102000" sy="102000" algn="ctr" rotWithShape="0">
              <a:prstClr val="black">
                <a:alpha val="40000"/>
              </a:prst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457200" y="1752600"/>
            <a:ext cx="8305800" cy="3908762"/>
          </a:xfrm>
          <a:prstGeom prst="rect">
            <a:avLst/>
          </a:prstGeom>
        </p:spPr>
        <p:txBody>
          <a:bodyPr wrap="square">
            <a:spAutoFit/>
          </a:bodyPr>
          <a:lstStyle/>
          <a:p>
            <a:pPr lvl="0" eaLnBrk="0" fontAlgn="base" hangingPunct="0">
              <a:spcBef>
                <a:spcPct val="0"/>
              </a:spcBef>
              <a:spcAft>
                <a:spcPct val="0"/>
              </a:spcAft>
            </a:pPr>
            <a:r>
              <a:rPr lang="en-AU" sz="2800" dirty="0" smtClean="0">
                <a:solidFill>
                  <a:schemeClr val="bg1"/>
                </a:solidFill>
                <a:latin typeface="CordiaUPC" pitchFamily="34" charset="-34"/>
                <a:ea typeface="Calibri" pitchFamily="34" charset="0"/>
                <a:cs typeface="CordiaUPC" pitchFamily="34" charset="-34"/>
              </a:rPr>
              <a:t>Women wore long chitons that went to their feet but servants wore ones that came down to their knees. </a:t>
            </a:r>
            <a:endParaRPr lang="en-AU" dirty="0" smtClean="0">
              <a:solidFill>
                <a:schemeClr val="bg1"/>
              </a:solidFill>
              <a:latin typeface="CordiaUPC" pitchFamily="34" charset="-34"/>
              <a:ea typeface="Calibri" pitchFamily="34" charset="0"/>
              <a:cs typeface="CordiaUPC" pitchFamily="34" charset="-34"/>
            </a:endParaRPr>
          </a:p>
          <a:p>
            <a:pPr lvl="0" eaLnBrk="0" fontAlgn="base" hangingPunct="0">
              <a:spcBef>
                <a:spcPct val="0"/>
              </a:spcBef>
              <a:spcAft>
                <a:spcPct val="0"/>
              </a:spcAft>
            </a:pPr>
            <a:r>
              <a:rPr lang="en-AU" sz="2800" dirty="0" smtClean="0">
                <a:solidFill>
                  <a:schemeClr val="bg1"/>
                </a:solidFill>
                <a:latin typeface="CordiaUPC" pitchFamily="34" charset="-34"/>
                <a:ea typeface="Calibri" pitchFamily="34" charset="0"/>
                <a:cs typeface="CordiaUPC" pitchFamily="34" charset="-34"/>
              </a:rPr>
              <a:t> Men of higher regard wore a long robe called a himiation which they wore to show their social status</a:t>
            </a:r>
          </a:p>
          <a:p>
            <a:pPr lvl="0" eaLnBrk="0" fontAlgn="base" hangingPunct="0">
              <a:spcBef>
                <a:spcPct val="0"/>
              </a:spcBef>
              <a:spcAft>
                <a:spcPct val="0"/>
              </a:spcAft>
            </a:pPr>
            <a:r>
              <a:rPr lang="en-AU" sz="2800" dirty="0" smtClean="0">
                <a:latin typeface="CordiaUPC" pitchFamily="34" charset="-34"/>
                <a:ea typeface="Calibri" pitchFamily="34" charset="0"/>
                <a:cs typeface="CordiaUPC" pitchFamily="34" charset="-34"/>
              </a:rPr>
              <a:t>Both men and women also wore cloaks hats shoes and sandals.</a:t>
            </a:r>
            <a:endParaRPr lang="en-AU" dirty="0" smtClean="0">
              <a:latin typeface="CordiaUPC" pitchFamily="34" charset="-34"/>
              <a:ea typeface="Calibri" pitchFamily="34" charset="0"/>
              <a:cs typeface="CordiaUPC" pitchFamily="34" charset="-34"/>
            </a:endParaRPr>
          </a:p>
          <a:p>
            <a:pPr lvl="0" eaLnBrk="0" fontAlgn="base" hangingPunct="0">
              <a:spcBef>
                <a:spcPct val="0"/>
              </a:spcBef>
              <a:spcAft>
                <a:spcPct val="0"/>
              </a:spcAft>
            </a:pPr>
            <a:r>
              <a:rPr lang="en-AU" sz="2800" dirty="0" smtClean="0">
                <a:latin typeface="CordiaUPC" pitchFamily="34" charset="-34"/>
                <a:ea typeface="Calibri" pitchFamily="34" charset="0"/>
                <a:cs typeface="CordiaUPC" pitchFamily="34" charset="-34"/>
              </a:rPr>
              <a:t>Women also wore a shawl called a peplos.</a:t>
            </a:r>
            <a:endParaRPr lang="en-AU" dirty="0" smtClean="0">
              <a:latin typeface="CordiaUPC" pitchFamily="34" charset="-34"/>
              <a:ea typeface="Calibri" pitchFamily="34" charset="0"/>
              <a:cs typeface="CordiaUPC" pitchFamily="34" charset="-34"/>
            </a:endParaRPr>
          </a:p>
          <a:p>
            <a:pPr lvl="0" eaLnBrk="0" fontAlgn="base" hangingPunct="0">
              <a:spcBef>
                <a:spcPct val="0"/>
              </a:spcBef>
              <a:spcAft>
                <a:spcPct val="0"/>
              </a:spcAft>
            </a:pPr>
            <a:r>
              <a:rPr lang="en-AU" sz="2800" dirty="0" smtClean="0">
                <a:latin typeface="CordiaUPC" pitchFamily="34" charset="-34"/>
                <a:ea typeface="Calibri" pitchFamily="34" charset="0"/>
                <a:cs typeface="CordiaUPC" pitchFamily="34" charset="-34"/>
              </a:rPr>
              <a:t> The Greeks also made lovely jewellery with gold and silver which was worn by the women.</a:t>
            </a:r>
            <a:endParaRPr lang="en-AU" dirty="0" smtClean="0">
              <a:latin typeface="CordiaUPC" pitchFamily="34" charset="-34"/>
              <a:ea typeface="Calibri" pitchFamily="34" charset="0"/>
              <a:cs typeface="CordiaUPC" pitchFamily="34" charset="-34"/>
            </a:endParaRPr>
          </a:p>
          <a:p>
            <a:pPr lvl="0" eaLnBrk="0" fontAlgn="base" hangingPunct="0">
              <a:spcBef>
                <a:spcPct val="0"/>
              </a:spcBef>
              <a:spcAft>
                <a:spcPct val="0"/>
              </a:spcAft>
            </a:pPr>
            <a:endParaRPr lang="en-AU" sz="2400" dirty="0" smtClean="0">
              <a:solidFill>
                <a:schemeClr val="bg1"/>
              </a:solidFill>
              <a:latin typeface="CordiaUPC" pitchFamily="34" charset="-34"/>
              <a:cs typeface="CordiaUPC" pitchFamily="34" charset="-34"/>
            </a:endParaRPr>
          </a:p>
        </p:txBody>
      </p:sp>
      <p:pic>
        <p:nvPicPr>
          <p:cNvPr id="21506" name="Picture 2"/>
          <p:cNvPicPr>
            <a:picLocks noChangeAspect="1" noChangeArrowheads="1"/>
          </p:cNvPicPr>
          <p:nvPr/>
        </p:nvPicPr>
        <p:blipFill>
          <a:blip r:embed="rId2" cstate="print"/>
          <a:srcRect/>
          <a:stretch>
            <a:fillRect/>
          </a:stretch>
        </p:blipFill>
        <p:spPr bwMode="auto">
          <a:xfrm>
            <a:off x="990600" y="533400"/>
            <a:ext cx="7162800" cy="1097849"/>
          </a:xfrm>
          <a:prstGeom prst="rect">
            <a:avLst/>
          </a:prstGeom>
          <a:noFill/>
          <a:ln w="9525">
            <a:noFill/>
            <a:miter lim="800000"/>
            <a:headEnd/>
            <a:tailEnd/>
          </a:ln>
        </p:spPr>
      </p:pic>
      <p:pic>
        <p:nvPicPr>
          <p:cNvPr id="2052" name="Picture 4" descr="http://www.tagtraumkleider.de/430_vChr_Peplos.jpg"/>
          <p:cNvPicPr>
            <a:picLocks noChangeAspect="1" noChangeArrowheads="1"/>
          </p:cNvPicPr>
          <p:nvPr/>
        </p:nvPicPr>
        <p:blipFill>
          <a:blip r:embed="rId3" cstate="print"/>
          <a:srcRect/>
          <a:stretch>
            <a:fillRect/>
          </a:stretch>
        </p:blipFill>
        <p:spPr bwMode="auto">
          <a:xfrm>
            <a:off x="3733800" y="4800600"/>
            <a:ext cx="904150" cy="19050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228600" y="304800"/>
            <a:ext cx="8458200" cy="2554545"/>
          </a:xfrm>
          <a:prstGeom prst="rect">
            <a:avLst/>
          </a:prstGeom>
        </p:spPr>
        <p:txBody>
          <a:bodyPr wrap="square">
            <a:spAutoFit/>
          </a:bodyPr>
          <a:lstStyle/>
          <a:p>
            <a:pPr lvl="0" eaLnBrk="0" fontAlgn="base" hangingPunct="0">
              <a:spcBef>
                <a:spcPct val="0"/>
              </a:spcBef>
              <a:spcAft>
                <a:spcPct val="0"/>
              </a:spcAft>
            </a:pPr>
            <a:r>
              <a:rPr lang="en-AU" sz="4000" dirty="0" smtClean="0">
                <a:solidFill>
                  <a:schemeClr val="bg1"/>
                </a:solidFill>
                <a:latin typeface="CordiaUPC" pitchFamily="34" charset="-34"/>
                <a:ea typeface="Calibri" pitchFamily="34" charset="0"/>
                <a:cs typeface="CordiaUPC" pitchFamily="34" charset="-34"/>
              </a:rPr>
              <a:t> During battle the Greeks wore a bronze helmet with a crest made from horse hair, bronze leg guards called greaves and a bronze breast plate over the top of a special linen tunic with many colours on it.   </a:t>
            </a:r>
            <a:endParaRPr lang="en-AU" sz="4000" dirty="0" smtClean="0"/>
          </a:p>
        </p:txBody>
      </p:sp>
      <p:pic>
        <p:nvPicPr>
          <p:cNvPr id="1026" name="Picture 2" descr="http://www.bible-archaeology.info/images/troy_achilles_brad_pitt.jpg"/>
          <p:cNvPicPr>
            <a:picLocks noChangeAspect="1" noChangeArrowheads="1"/>
          </p:cNvPicPr>
          <p:nvPr/>
        </p:nvPicPr>
        <p:blipFill>
          <a:blip r:embed="rId2" cstate="print"/>
          <a:srcRect/>
          <a:stretch>
            <a:fillRect/>
          </a:stretch>
        </p:blipFill>
        <p:spPr bwMode="auto">
          <a:xfrm>
            <a:off x="3048000" y="2666999"/>
            <a:ext cx="2847975" cy="4191001"/>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TotalTime>
  <Words>466</Words>
  <Application>Microsoft Office PowerPoint</Application>
  <PresentationFormat>On-screen Show (4:3)</PresentationFormat>
  <Paragraphs>29</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Slide 1</vt:lpstr>
      <vt:lpstr>Slide 2</vt:lpstr>
      <vt:lpstr>Slide 3</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Mollie Cooper</dc:creator>
  <cp:lastModifiedBy>mollie cooperrr</cp:lastModifiedBy>
  <cp:revision>6</cp:revision>
  <dcterms:created xsi:type="dcterms:W3CDTF">2006-08-16T00:00:00Z</dcterms:created>
  <dcterms:modified xsi:type="dcterms:W3CDTF">2010-08-31T23:18:14Z</dcterms:modified>
</cp:coreProperties>
</file>